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  <p:sldMasterId id="2147483695" r:id="rId2"/>
    <p:sldMasterId id="2147483696" r:id="rId3"/>
  </p:sldMasterIdLst>
  <p:notesMasterIdLst>
    <p:notesMasterId r:id="rId21"/>
  </p:notesMasterIdLst>
  <p:sldIdLst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8" y="8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2d02d053_4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92d02d053_4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2c1b6872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2c1b6872_1_15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92c1b6872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92c1b6872_1_25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92c1b6872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92c1b6872_1_30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92c1b687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92c1b6872_1_14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2c1b687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2c1b6872_1_17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92c1b6872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92c1b6872_1_220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92c1b687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92c1b6872_1_22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92c1b6872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f92c1b6872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2c1b6872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2c1b6872_1_65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92c1b687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92c1b6872_1_1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2c1b687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92c1b6872_1_3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92c1b687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92c1b6872_1_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92c1b687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92c1b6872_1_13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92c1b687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f92c1b6872_1_7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92c1b687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92c1b6872_1_8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92c1b6872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92c1b6872_1_119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0" name="Google Shape;230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4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4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4100" b="1">
                <a:solidFill>
                  <a:schemeClr val="lt1"/>
                </a:solidFill>
              </a:rPr>
              <a:t>3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4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신나정</a:t>
            </a:r>
            <a:endParaRPr sz="1100"/>
          </a:p>
        </p:txBody>
      </p:sp>
      <p:sp>
        <p:nvSpPr>
          <p:cNvPr id="525" name="Google Shape;525;p8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/>
          <p:nvPr/>
        </p:nvSpPr>
        <p:spPr>
          <a:xfrm>
            <a:off x="121550" y="1990506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3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20" name="Google Shape;620;p93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2283728"/>
            <a:ext cx="3870000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283990"/>
            <a:ext cx="3868750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3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24" name="Google Shape;624;p93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3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4개의 좌표를 기준으로 예상범위와 실제범위 일체 유무에 따른 예시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626" name="Google Shape;626;p93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27" name="Google Shape;627;p93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93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가로또한 세로와 동일한 방식으로 포함되는지 검출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4"/>
          <p:cNvSpPr/>
          <p:nvPr/>
        </p:nvSpPr>
        <p:spPr>
          <a:xfrm>
            <a:off x="121550" y="1975759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9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35" name="Google Shape;635;p94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37" name="Google Shape;637;p94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94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즉, 고정된 4개의 좌표가 두 직사각형에  1개라도 포함되지 않을 경우 겹치지 않는다고 인식      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39" name="Google Shape;639;p94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8556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사람의 ROI에 횡단보도의 ROI가 일부 포함되는지 확인하기 위해, 겹친다고 생각되는 좌표 4개중 하나라도 두 직사각형에 포함되는지 확인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9" y="2335850"/>
            <a:ext cx="3565617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5" y="2357927"/>
            <a:ext cx="3921940" cy="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5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481550" y="1976384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5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95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316137"/>
            <a:ext cx="4066451" cy="23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5"/>
          <p:cNvSpPr txBox="1">
            <a:spLocks noGrp="1"/>
          </p:cNvSpPr>
          <p:nvPr>
            <p:ph type="body" idx="1"/>
          </p:nvPr>
        </p:nvSpPr>
        <p:spPr>
          <a:xfrm>
            <a:off x="795175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일부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95"/>
          <p:cNvSpPr txBox="1">
            <a:spLocks noGrp="1"/>
          </p:cNvSpPr>
          <p:nvPr>
            <p:ph type="body" idx="1"/>
          </p:nvPr>
        </p:nvSpPr>
        <p:spPr>
          <a:xfrm>
            <a:off x="4461350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946" y="2316129"/>
            <a:ext cx="4068001" cy="2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65" name="Google Shape;665;p9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96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67" name="Google Shape;667;p96"/>
          <p:cNvSpPr/>
          <p:nvPr/>
        </p:nvSpPr>
        <p:spPr>
          <a:xfrm>
            <a:off x="481550" y="1983756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96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96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도형2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96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도형3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8" y="2316140"/>
            <a:ext cx="367848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50" y="3917075"/>
            <a:ext cx="3697800" cy="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350" y="2316141"/>
            <a:ext cx="3679201" cy="2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0" y="3916900"/>
            <a:ext cx="3679201" cy="65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96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67;p96"/>
          <p:cNvSpPr/>
          <p:nvPr/>
        </p:nvSpPr>
        <p:spPr>
          <a:xfrm>
            <a:off x="481550" y="1983756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83" name="Google Shape;683;p9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3" y="2304279"/>
            <a:ext cx="3679200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97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ROI 기준 </a:t>
            </a:r>
            <a:r>
              <a:rPr lang="ko" sz="1000">
                <a:solidFill>
                  <a:schemeClr val="dk1"/>
                </a:solidFill>
              </a:rPr>
              <a:t>보행자 객체검출 중간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97"/>
          <p:cNvCxnSpPr/>
          <p:nvPr/>
        </p:nvCxnSpPr>
        <p:spPr>
          <a:xfrm>
            <a:off x="4577684" y="237890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688" name="Google Shape;6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063" y="2304280"/>
            <a:ext cx="3679201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작성하고 실제 영상으로 검출했을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3.4 알고리즘 시연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95" name="Google Shape;695;p9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3.4.1 알고리즘 시연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98"/>
          <p:cNvSpPr/>
          <p:nvPr/>
        </p:nvSpPr>
        <p:spPr>
          <a:xfrm>
            <a:off x="4173550" y="18629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코드 사용방법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노란박스로 hog 알고리즘을 통해 사람 객체 예상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원하는 시점에서 spacebar로 화면 1차 정지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드래그 1번째 ROI 등록 + spacebar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드래그 2번째 ROI 등록 + spacebar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#반드시 ROI는 두개만 등록하도록 하며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#횡단보도 먼저 등록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사람 객체 인식 알고리즘 검출화면 나오기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#객체추적 알고리즘은 숫자로 변환 가능(1~6번까지)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종료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98" name="Google Shape;6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75" y="2024600"/>
            <a:ext cx="3074476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3032575"/>
            <a:ext cx="2880875" cy="1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8"/>
          <p:cNvSpPr txBox="1">
            <a:spLocks noGrp="1"/>
          </p:cNvSpPr>
          <p:nvPr>
            <p:ph type="body" idx="1"/>
          </p:nvPr>
        </p:nvSpPr>
        <p:spPr>
          <a:xfrm>
            <a:off x="4173550" y="1440388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실행 화면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/>
          <p:nvPr/>
        </p:nvSpPr>
        <p:spPr>
          <a:xfrm>
            <a:off x="121550" y="1634300"/>
            <a:ext cx="86868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3.5 제한점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7" name="Google Shape;707;p9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3.5.1 제한점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8" name="Google Shape;708;p99"/>
          <p:cNvSpPr txBox="1"/>
          <p:nvPr/>
        </p:nvSpPr>
        <p:spPr>
          <a:xfrm>
            <a:off x="209350" y="1715350"/>
            <a:ext cx="9144000" cy="151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길이가 길어질수록 객체추적의 정확도가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정면에 있는 대상보다 좌측에 있는 대상을 추적할 때 정확도가 훨씬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•여러명의 사람들을 대상으로 객체추적이 가능하나 일일이 tracker를 지정해줘야 하기 때문에 원하는 때에 원하는 대상을 추가해 tracking하기 </a:t>
            </a:r>
            <a:r>
              <a:rPr lang="ko" sz="1000" smtClean="0">
                <a:solidFill>
                  <a:schemeClr val="dk1"/>
                </a:solidFill>
              </a:rPr>
              <a:t>어려움</a:t>
            </a:r>
            <a:endParaRPr sz="100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smtClean="0">
                <a:solidFill>
                  <a:schemeClr val="dk1"/>
                </a:solidFill>
              </a:rPr>
              <a:t>•7가지 Tracking 알고리즘이 존재하는데 영상에 따라 알고리즘이 안되거나 되는것이 있음.</a:t>
            </a:r>
            <a:endParaRPr sz="100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smtClean="0">
                <a:solidFill>
                  <a:schemeClr val="dk1"/>
                </a:solidFill>
              </a:rPr>
              <a:t>•</a:t>
            </a:r>
            <a:r>
              <a:rPr lang="ko" sz="1000">
                <a:solidFill>
                  <a:schemeClr val="dk1"/>
                </a:solidFill>
              </a:rPr>
              <a:t>차량 신호등 초록불 검출이 코드 실행에 따라 결과가 다르게 나옴 하지만 이에 대해 규명 불가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/>
        </p:nvSpPr>
        <p:spPr>
          <a:xfrm>
            <a:off x="3055066" y="1985360"/>
            <a:ext cx="51687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 i="1">
                <a:solidFill>
                  <a:schemeClr val="lt1"/>
                </a:solidFill>
              </a:rPr>
              <a:t>Q&amp;A</a:t>
            </a:r>
            <a:r>
              <a:rPr lang="ko" sz="10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2477387" y="1488781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 rot="5400000">
            <a:off x="2763057" y="11365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1"/>
          <p:cNvSpPr/>
          <p:nvPr/>
        </p:nvSpPr>
        <p:spPr>
          <a:xfrm rot="5400000">
            <a:off x="6309457" y="34924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1"/>
          <p:cNvSpPr/>
          <p:nvPr/>
        </p:nvSpPr>
        <p:spPr>
          <a:xfrm>
            <a:off x="6700062" y="3206506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>
            <a:spLocks noGrp="1"/>
          </p:cNvSpPr>
          <p:nvPr>
            <p:ph type="body" idx="1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객체 추적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  객체 추적을 위한 전처리 영상 생성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코드에 사용할 유튜브 전처리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  횡단보도 객체인식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검출을 통한 객체 인식 시행착오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ROIs를 통한 2개 이상의 ROI 객체 검출 및 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  영상 내 횡단보도 보행자 객체 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꼭지점 기준으로 도형이 겹치는 영역 찾기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  알고리즘 시연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3.4.1.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  제한점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3.5.1.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신나정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455300" y="3457183"/>
            <a:ext cx="7735200" cy="16045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6"/>
          <p:cNvSpPr txBox="1">
            <a:spLocks noGrp="1"/>
          </p:cNvSpPr>
          <p:nvPr>
            <p:ph type="body" idx="1"/>
          </p:nvPr>
        </p:nvSpPr>
        <p:spPr>
          <a:xfrm>
            <a:off x="252125" y="15074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영역을 지정하기 위해 영상 내에서 이미지 추출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8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객체 추적을 위한 전처리 영상 생성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3.1.1 코드에 사용할 유튜브 영상 전처리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86"/>
          <p:cNvSpPr txBox="1">
            <a:spLocks noGrp="1"/>
          </p:cNvSpPr>
          <p:nvPr>
            <p:ph type="body" idx="1"/>
          </p:nvPr>
        </p:nvSpPr>
        <p:spPr>
          <a:xfrm>
            <a:off x="252125" y="2542338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ROI 기준으로 크롭된 영상 재생성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3550338"/>
            <a:ext cx="7584350" cy="142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6"/>
          <p:cNvSpPr txBox="1">
            <a:spLocks noGrp="1"/>
          </p:cNvSpPr>
          <p:nvPr>
            <p:ph type="body" idx="1"/>
          </p:nvPr>
        </p:nvSpPr>
        <p:spPr>
          <a:xfrm>
            <a:off x="252125" y="201370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영상내에서 사용할 관심 영역 지정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86"/>
          <p:cNvSpPr txBox="1">
            <a:spLocks noGrp="1"/>
          </p:cNvSpPr>
          <p:nvPr>
            <p:ph type="body" idx="1"/>
          </p:nvPr>
        </p:nvSpPr>
        <p:spPr>
          <a:xfrm>
            <a:off x="481550" y="175282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cv2.imwrite() 함수를 통해 특정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86"/>
          <p:cNvSpPr txBox="1">
            <a:spLocks noGrp="1"/>
          </p:cNvSpPr>
          <p:nvPr>
            <p:ph type="body" idx="1"/>
          </p:nvPr>
        </p:nvSpPr>
        <p:spPr>
          <a:xfrm>
            <a:off x="481550" y="223287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cv2.selectROI() 함수를 사용해 이미지내 특정 범위 좌표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86"/>
          <p:cNvSpPr txBox="1">
            <a:spLocks noGrp="1"/>
          </p:cNvSpPr>
          <p:nvPr>
            <p:ph type="body" idx="1"/>
          </p:nvPr>
        </p:nvSpPr>
        <p:spPr>
          <a:xfrm>
            <a:off x="481550" y="2760825"/>
            <a:ext cx="79941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cv2.VideoWriter</a:t>
            </a:r>
            <a:r>
              <a:rPr lang="ko" sz="1000" smtClean="0">
                <a:solidFill>
                  <a:schemeClr val="dk1"/>
                </a:solidFill>
              </a:rPr>
              <a:t>()함수로 </a:t>
            </a:r>
            <a:r>
              <a:rPr lang="ko" sz="1000">
                <a:solidFill>
                  <a:schemeClr val="dk1"/>
                </a:solidFill>
              </a:rPr>
              <a:t>영상을 만들고 roi 좌표 기준 범위를 특정하고 out(cv2.VideoWriter 객체).write()함수로 영상 저장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/>
          <p:nvPr/>
        </p:nvSpPr>
        <p:spPr>
          <a:xfrm>
            <a:off x="96625" y="3777650"/>
            <a:ext cx="9000000" cy="126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opencv 3.4.2.16이상에서 SIRF와 SURF는 더 이상 지원안함.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3.1.2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87"/>
          <p:cNvSpPr txBox="1">
            <a:spLocks noGrp="1"/>
          </p:cNvSpPr>
          <p:nvPr>
            <p:ph type="body" idx="1"/>
          </p:nvPr>
        </p:nvSpPr>
        <p:spPr>
          <a:xfrm>
            <a:off x="481550" y="1772625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61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8"/>
              <a:buFont typeface="Malgun Gothic"/>
              <a:buChar char="-"/>
            </a:pP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시도해본 특징 검출 알고리즘  (구글 이미지 6개 등 특징검출에 사용)</a:t>
            </a:r>
            <a:endParaRPr sz="10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SUFT로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knnmatch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매칭점 원근 변환으로 영역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RANSAC 원근 변환 근사 계산으로 나쁜 매칭 제거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&gt;         특징검출을 통한 매치 알고리즘을 전부 돌려본 결과 제대로 검출되는 것이 없었음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5" y="3863495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80" y="3863488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813" y="3867138"/>
            <a:ext cx="143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37" y="3863487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441" y="3875709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03" y="3867125"/>
            <a:ext cx="144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/>
          <p:nvPr/>
        </p:nvSpPr>
        <p:spPr>
          <a:xfrm>
            <a:off x="481550" y="1591350"/>
            <a:ext cx="8326800" cy="30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69" name="Google Shape;569;p8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675650"/>
            <a:ext cx="4073926" cy="2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50" y="1675650"/>
            <a:ext cx="4073924" cy="29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>
            <a:off x="481550" y="45157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횡단보도를 제대로 검출하지 못함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89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순서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 cv2.ROIs를 이용해 ROI두개 지정(횡단보도, 사람)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2.  cv2.TrackerAPI를 활용해 객체 추적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3. 횡단보도 ROI와 사람 ROI 기준 한쪽 ROI 꼭지점이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다른 ROI 내에 포함되면 검출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좌표를 산출하기 전 사람 roi와 횡단보도 roi를 구분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사람 ROI는 가로보다 세로가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횡단보도 ROI는 세로보다 가로가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이 점을 이용해 횡단보도와 사람을 구분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세로가 더 긴 ROI(사람 ROI) 좌표를   	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기준으로 나머지 횡단보도 ROI 좌표 범위내에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존재하는지 비교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463" y="1700113"/>
            <a:ext cx="4482874" cy="28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다운 그레이드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90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2002122"/>
            <a:ext cx="5456608" cy="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 txBox="1">
            <a:spLocks noGrp="1"/>
          </p:cNvSpPr>
          <p:nvPr>
            <p:ph type="body" idx="1"/>
          </p:nvPr>
        </p:nvSpPr>
        <p:spPr>
          <a:xfrm>
            <a:off x="481550" y="2929600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머신러닝 알고리즘 목록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AdaBoost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MIL(Multiple Instance Learning)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KCF(Kernelized Correlation Filters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TLD(Tracking, Learning and Detection)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MedianFlow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CSRT(Channel and Spatial Reliability)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MOSSE 알고리즘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90"/>
          <p:cNvSpPr txBox="1">
            <a:spLocks noGrp="1"/>
          </p:cNvSpPr>
          <p:nvPr>
            <p:ph type="body" idx="1"/>
          </p:nvPr>
        </p:nvSpPr>
        <p:spPr>
          <a:xfrm>
            <a:off x="252125" y="27131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여러가지 머신러닝 알고리즘으로 구현한 Tracking API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/>
          <p:nvPr/>
        </p:nvSpPr>
        <p:spPr>
          <a:xfrm>
            <a:off x="481550" y="2213700"/>
            <a:ext cx="8326800" cy="251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1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98" name="Google Shape;598;p91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꼭지점 기준으로 도형이 겹치는 영역 찾기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91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검은 사각형 2개를 대상으로 </a:t>
            </a:r>
            <a:r>
              <a:rPr lang="ko" sz="1000">
                <a:solidFill>
                  <a:schemeClr val="dk1"/>
                </a:solidFill>
              </a:rPr>
              <a:t>특정 사각형 내 꼭지점 포함 유무에 따라 겹침을 파악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91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7002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보행자가 횡단보도를 보행한다는 것은 각각의 ROI 사각형이 겹친다는 것으로                                               꼭지점 좌표가 어느 구간에 들어간다면 사각형에 겹치는 구간이 있다는 것으로 인식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 smtClean="0">
                <a:solidFill>
                  <a:schemeClr val="dk1"/>
                </a:solidFill>
              </a:rPr>
              <a:t>따라서 </a:t>
            </a:r>
            <a:r>
              <a:rPr lang="ko" sz="1000">
                <a:solidFill>
                  <a:schemeClr val="dk1"/>
                </a:solidFill>
              </a:rPr>
              <a:t>비교대상이 되는 rect2(횡단보도  ROI)의 x값과 y값의 최댓값과 최소값으로 범위내에 있는지 검출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2299475"/>
            <a:ext cx="376160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99000"/>
            <a:ext cx="4319999" cy="2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9400" y="2842225"/>
            <a:ext cx="223250" cy="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1"/>
          <p:cNvSpPr txBox="1"/>
          <p:nvPr/>
        </p:nvSpPr>
        <p:spPr>
          <a:xfrm>
            <a:off x="6378900" y="4054400"/>
            <a:ext cx="46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횡단보도 ROI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2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92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11" name="Google Shape;611;p92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92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꼭지점을 기준으로 겹침을 검출하는데 예외사항을 확인 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Rect1 (흰 직사각형)      Rect2 (빨간 직사각형)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(550,95,527,85)        	(662,30,69,306)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겹치는 구간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 95)	(731, 95)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(662,180)           (731,180)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rect1좌표와 rect2 좌표를 이용해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고정된 4개의 좌표를 얻을 수 있음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고정된 4개의 좌표가 rect1, rect2에 모두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포함되어 있을 때 다음과 같은 겹침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상태임을 알 수 있음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5" y="1691375"/>
            <a:ext cx="4517975" cy="2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911</Words>
  <Application>Microsoft Office PowerPoint</Application>
  <PresentationFormat>화면 슬라이드 쇼(16:9)</PresentationFormat>
  <Paragraphs>169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Office 테마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</cp:revision>
  <dcterms:modified xsi:type="dcterms:W3CDTF">2021-10-18T01:51:46Z</dcterms:modified>
</cp:coreProperties>
</file>